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419" initials="4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3C3"/>
    <a:srgbClr val="F8B506"/>
    <a:srgbClr val="E52445"/>
    <a:srgbClr val="5F96B7"/>
    <a:srgbClr val="1588AC"/>
    <a:srgbClr val="158848"/>
    <a:srgbClr val="E3002A"/>
    <a:srgbClr val="00619E"/>
    <a:srgbClr val="7BA9C4"/>
    <a:srgbClr val="FDD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6187" autoAdjust="0"/>
  </p:normalViewPr>
  <p:slideViewPr>
    <p:cSldViewPr snapToGrid="0">
      <p:cViewPr>
        <p:scale>
          <a:sx n="100" d="100"/>
          <a:sy n="100" d="100"/>
        </p:scale>
        <p:origin x="-972" y="3024"/>
      </p:cViewPr>
      <p:guideLst>
        <p:guide orient="horz" pos="38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369224705760031E-2"/>
          <c:y val="7.9473933513527897E-2"/>
          <c:w val="0.85767909833029077"/>
          <c:h val="0.60195383554552506"/>
        </c:manualLayout>
      </c:layou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Занятые</c:v>
                </c:pt>
              </c:strCache>
            </c:strRef>
          </c:tx>
          <c:spPr>
            <a:ln w="76200">
              <a:solidFill>
                <a:srgbClr val="08B3C3"/>
              </a:solidFill>
            </a:ln>
          </c:spPr>
          <c:marker>
            <c:symbol val="circle"/>
            <c:size val="5"/>
            <c:spPr>
              <a:solidFill>
                <a:srgbClr val="F8B506"/>
              </a:solidFill>
            </c:spPr>
          </c:marker>
          <c:dLbls>
            <c:dLbl>
              <c:idx val="0"/>
              <c:layout>
                <c:manualLayout>
                  <c:x val="-4.5928406460279146E-2"/>
                  <c:y val="-3.158588262254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514896174312177E-2"/>
                  <c:y val="4.3841129520606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656293008022117E-2"/>
                  <c:y val="-4.0188007308724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27053863696171E-2"/>
                  <c:y val="5.845522292526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176234934727525E-2"/>
                  <c:y val="-3.4096721918601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292807702053442E-2"/>
                  <c:y val="4.0187965761118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6464038510266584E-3"/>
                  <c:y val="-2.922761146263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151521154335768E-2"/>
                  <c:y val="5.114832005960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843565287620858E-2"/>
                  <c:y val="-3.8890514413859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151369242464116E-2"/>
                  <c:y val="5.11483200596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751906410945034E-2"/>
                  <c:y val="-3.1260038753424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0514896174312177E-2"/>
                  <c:y val="4.7494868626776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4373457714722904E-2"/>
                  <c:y val="-2.55741600298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0390390255298766E-2"/>
                  <c:y val="3.0037996362006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2374572150310386E-2"/>
                  <c:y val="4.222670548829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rgbClr val="08B3C3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  <c:pt idx="8">
                  <c:v>ЯНВАРЬ</c:v>
                </c:pt>
                <c:pt idx="9">
                  <c:v>ФЕВРАЛЬ</c:v>
                </c:pt>
                <c:pt idx="10">
                  <c:v>МАРТ</c:v>
                </c:pt>
                <c:pt idx="11">
                  <c:v>АПРЕЛЬ</c:v>
                </c:pt>
                <c:pt idx="12">
                  <c:v>МАЙ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576.79999999999995</c:v>
                </c:pt>
                <c:pt idx="1">
                  <c:v>579.79999999999995</c:v>
                </c:pt>
                <c:pt idx="2">
                  <c:v>584.1</c:v>
                </c:pt>
                <c:pt idx="3">
                  <c:v>585.4</c:v>
                </c:pt>
                <c:pt idx="4">
                  <c:v>585.20000000000005</c:v>
                </c:pt>
                <c:pt idx="5">
                  <c:v>586.9</c:v>
                </c:pt>
                <c:pt idx="6">
                  <c:v>586.9</c:v>
                </c:pt>
                <c:pt idx="7">
                  <c:v>587.79999999999995</c:v>
                </c:pt>
                <c:pt idx="8">
                  <c:v>580.1</c:v>
                </c:pt>
                <c:pt idx="9">
                  <c:v>584.79999999999995</c:v>
                </c:pt>
                <c:pt idx="10">
                  <c:v>584.79999999999995</c:v>
                </c:pt>
                <c:pt idx="11">
                  <c:v>594.20000000000005</c:v>
                </c:pt>
                <c:pt idx="12">
                  <c:v>593.20000000000005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Рабочая сила</c:v>
                </c:pt>
              </c:strCache>
            </c:strRef>
          </c:tx>
          <c:spPr>
            <a:ln w="76200">
              <a:solidFill>
                <a:srgbClr val="F8B506"/>
              </a:solidFill>
            </a:ln>
          </c:spPr>
          <c:marker>
            <c:symbol val="diamond"/>
            <c:size val="7"/>
            <c:spPr>
              <a:solidFill>
                <a:srgbClr val="08B3C3"/>
              </a:solidFill>
            </c:spPr>
          </c:marker>
          <c:dLbls>
            <c:dLbl>
              <c:idx val="0"/>
              <c:layout>
                <c:manualLayout>
                  <c:x val="-3.0868492323285469E-2"/>
                  <c:y val="-4.38414171939479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605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727053863696185E-2"/>
                  <c:y val="-4.384141719394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774579459269678E-2"/>
                  <c:y val="-5.0499186188655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986754764841503E-2"/>
                  <c:y val="-4.148692307840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080650012669476E-2"/>
                  <c:y val="-4.3841417193947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939211553080171E-2"/>
                  <c:y val="-4.7494868626776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797773093490891E-2"/>
                  <c:y val="-3.653451432828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8585615404106891E-2"/>
                  <c:y val="-3.653451432828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868492323285469E-2"/>
                  <c:y val="-4.0187965761118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0514896174312177E-2"/>
                  <c:y val="-4.0187965761118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656334633901541E-2"/>
                  <c:y val="-3.653451432828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2444176944517527E-2"/>
                  <c:y val="-3.653451432828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0514896174312177E-2"/>
                  <c:y val="-4.7494868626776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0470185553233303E-2"/>
                  <c:y val="-3.5730289259326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427895874738747E-2"/>
                  <c:y val="-2.9233873030358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rgbClr val="F8B506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  <c:pt idx="8">
                  <c:v>ЯНВАРЬ</c:v>
                </c:pt>
                <c:pt idx="9">
                  <c:v>ФЕВРАЛЬ</c:v>
                </c:pt>
                <c:pt idx="10">
                  <c:v>МАРТ</c:v>
                </c:pt>
                <c:pt idx="11">
                  <c:v>АПРЕЛЬ</c:v>
                </c:pt>
                <c:pt idx="12">
                  <c:v>МАЙ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605</c:v>
                </c:pt>
                <c:pt idx="1">
                  <c:v>607.5</c:v>
                </c:pt>
                <c:pt idx="2">
                  <c:v>611.5</c:v>
                </c:pt>
                <c:pt idx="3">
                  <c:v>611.9</c:v>
                </c:pt>
                <c:pt idx="4">
                  <c:v>610.20000000000005</c:v>
                </c:pt>
                <c:pt idx="5">
                  <c:v>611.20000000000005</c:v>
                </c:pt>
                <c:pt idx="6">
                  <c:v>611.1</c:v>
                </c:pt>
                <c:pt idx="7">
                  <c:v>611.9</c:v>
                </c:pt>
                <c:pt idx="8">
                  <c:v>605.29999999999995</c:v>
                </c:pt>
                <c:pt idx="9" formatCode="0.0">
                  <c:v>610</c:v>
                </c:pt>
                <c:pt idx="10">
                  <c:v>611.70000000000005</c:v>
                </c:pt>
                <c:pt idx="11">
                  <c:v>620.20000000000005</c:v>
                </c:pt>
                <c:pt idx="12">
                  <c:v>619.1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90528"/>
        <c:axId val="70866048"/>
      </c:line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ln w="76200">
              <a:solidFill>
                <a:srgbClr val="E3002A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135397386674464E-2"/>
                  <c:y val="-3.766840017929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98035414910825E-2"/>
                  <c:y val="4.610914614237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417010240683138E-2"/>
                  <c:y val="-4.3116768047546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080650012669476E-2"/>
                  <c:y val="4.0754969916560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151369242464116E-2"/>
                  <c:y val="-5.1069497564125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512714719835007E-2"/>
                  <c:y val="5.0171956739682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557091823434656E-2"/>
                  <c:y val="-3.985771676545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8081474590308891E-2"/>
                  <c:y val="4.579356848711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92318059708659E-2"/>
                  <c:y val="-4.628232549375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714561239017504E-2"/>
                  <c:y val="4.0030320770159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650766759981066E-2"/>
                  <c:y val="-5.0171956739682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5139701195424896E-2"/>
                  <c:y val="4.554214198693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2375858735901166E-2"/>
                  <c:y val="-5.439648804761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0868492323285469E-2"/>
                  <c:y val="4.0187965761118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9043865970770815E-2"/>
                  <c:y val="-3.8978497373810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E3002A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  <c:pt idx="8">
                  <c:v>ЯНВАРЬ</c:v>
                </c:pt>
                <c:pt idx="9">
                  <c:v>ФЕВРАЛЬ</c:v>
                </c:pt>
                <c:pt idx="10">
                  <c:v>МАРТ</c:v>
                </c:pt>
                <c:pt idx="11">
                  <c:v>АПРЕЛЬ</c:v>
                </c:pt>
                <c:pt idx="12">
                  <c:v>МАЙ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28.2</c:v>
                </c:pt>
                <c:pt idx="1">
                  <c:v>27.7</c:v>
                </c:pt>
                <c:pt idx="2">
                  <c:v>27.4</c:v>
                </c:pt>
                <c:pt idx="3">
                  <c:v>26.6</c:v>
                </c:pt>
                <c:pt idx="4">
                  <c:v>25</c:v>
                </c:pt>
                <c:pt idx="5">
                  <c:v>24.3</c:v>
                </c:pt>
                <c:pt idx="6">
                  <c:v>24.1</c:v>
                </c:pt>
                <c:pt idx="7">
                  <c:v>24.2</c:v>
                </c:pt>
                <c:pt idx="8">
                  <c:v>25.2</c:v>
                </c:pt>
                <c:pt idx="9">
                  <c:v>25.3</c:v>
                </c:pt>
                <c:pt idx="10">
                  <c:v>26.9</c:v>
                </c:pt>
                <c:pt idx="11">
                  <c:v>26</c:v>
                </c:pt>
                <c:pt idx="12">
                  <c:v>25.9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102-4147-BA1B-7710A4D8E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93952"/>
        <c:axId val="70867584"/>
      </c:lineChart>
      <c:catAx>
        <c:axId val="7079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700" b="1">
                <a:solidFill>
                  <a:srgbClr val="5F96B7"/>
                </a:solidFill>
              </a:defRPr>
            </a:pPr>
            <a:endParaRPr lang="ru-RU"/>
          </a:p>
        </c:txPr>
        <c:crossAx val="70866048"/>
        <c:crosses val="autoZero"/>
        <c:auto val="1"/>
        <c:lblAlgn val="ctr"/>
        <c:lblOffset val="100"/>
        <c:noMultiLvlLbl val="1"/>
      </c:catAx>
      <c:valAx>
        <c:axId val="70866048"/>
        <c:scaling>
          <c:orientation val="minMax"/>
          <c:max val="650"/>
          <c:min val="4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rgbClr val="5F96B7"/>
                </a:solidFill>
              </a:defRPr>
            </a:pPr>
            <a:endParaRPr lang="ru-RU"/>
          </a:p>
        </c:txPr>
        <c:crossAx val="70790528"/>
        <c:crosses val="autoZero"/>
        <c:crossBetween val="between"/>
        <c:majorUnit val="100"/>
        <c:minorUnit val="10"/>
      </c:valAx>
      <c:valAx>
        <c:axId val="70867584"/>
        <c:scaling>
          <c:orientation val="minMax"/>
          <c:max val="100"/>
          <c:min val="5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5F96B7"/>
                </a:solidFill>
              </a:defRPr>
            </a:pPr>
            <a:endParaRPr lang="ru-RU"/>
          </a:p>
        </c:txPr>
        <c:crossAx val="70893952"/>
        <c:crosses val="max"/>
        <c:crossBetween val="between"/>
      </c:valAx>
      <c:catAx>
        <c:axId val="70893952"/>
        <c:scaling>
          <c:orientation val="minMax"/>
        </c:scaling>
        <c:delete val="1"/>
        <c:axPos val="b"/>
        <c:majorTickMark val="out"/>
        <c:minorTickMark val="none"/>
        <c:tickLblPos val="none"/>
        <c:crossAx val="7086758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c:spPr>
    </c:plotArea>
    <c:legend>
      <c:legendPos val="b"/>
      <c:layout>
        <c:manualLayout>
          <c:xMode val="edge"/>
          <c:yMode val="edge"/>
          <c:x val="0.14009779669469971"/>
          <c:y val="0.91452520616050181"/>
          <c:w val="0.73474683804346663"/>
          <c:h val="5.9569451053254174E-2"/>
        </c:manualLayout>
      </c:layout>
      <c:overlay val="0"/>
      <c:txPr>
        <a:bodyPr/>
        <a:lstStyle/>
        <a:p>
          <a:pPr>
            <a:defRPr sz="1000" b="1" baseline="0">
              <a:solidFill>
                <a:srgbClr val="5F96B7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72056647543459"/>
          <c:y val="0.22434503834921676"/>
          <c:w val="0.46419664062436972"/>
          <c:h val="0.489310844871548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8B3C3"/>
            </a:solidFill>
            <a:ln>
              <a:noFill/>
            </a:ln>
          </c:spPr>
          <c:dPt>
            <c:idx val="0"/>
            <c:bubble3D val="0"/>
            <c:spPr>
              <a:solidFill>
                <a:srgbClr val="1588A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3A-4271-BF82-1C7BE10EA6F1}"/>
              </c:ext>
            </c:extLst>
          </c:dPt>
          <c:dPt>
            <c:idx val="1"/>
            <c:bubble3D val="0"/>
            <c:spPr>
              <a:solidFill>
                <a:srgbClr val="E3002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3A-4271-BF82-1C7BE10EA6F1}"/>
              </c:ext>
            </c:extLst>
          </c:dPt>
          <c:dLbls>
            <c:dLbl>
              <c:idx val="0"/>
              <c:layout>
                <c:manualLayout>
                  <c:x val="0.3028807326228663"/>
                  <c:y val="-0.211534158640135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sz="1400" b="1" i="0" u="none" strike="noStrike" kern="1200" baseline="0" dirty="0">
                        <a:solidFill>
                          <a:srgbClr val="1588A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srgbClr val="1588A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576,8</a:t>
                    </a:r>
                    <a:endParaRPr lang="en-US" sz="1400" b="1" i="0" u="none" strike="noStrike" kern="1200" baseline="0" dirty="0">
                      <a:solidFill>
                        <a:srgbClr val="1588AC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23A-4271-BF82-1C7BE10EA6F1}"/>
                </c:ext>
              </c:extLst>
            </c:dLbl>
            <c:dLbl>
              <c:idx val="1"/>
              <c:layout>
                <c:manualLayout>
                  <c:x val="-4.3263430032852643E-2"/>
                  <c:y val="-9.09087709986232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E52445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 smtClean="0">
                        <a:solidFill>
                          <a:srgbClr val="E52445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rgbClr val="E52445"/>
                        </a:solidFill>
                      </a:rPr>
                      <a:t>8,2</a:t>
                    </a:r>
                    <a:endParaRPr lang="en-US" dirty="0">
                      <a:solidFill>
                        <a:srgbClr val="E5244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3A-4271-BF82-1C7BE10EA6F1}"/>
                </c:ext>
              </c:extLst>
            </c:dLbl>
            <c:dLbl>
              <c:idx val="2"/>
              <c:layout>
                <c:manualLayout>
                  <c:x val="-0.13605654927230321"/>
                  <c:y val="-0.156828678225779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4DB73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3A-4271-BF82-1C7BE10EA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noFill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Численность занятых, тыс.чел.</c:v>
                </c:pt>
                <c:pt idx="1">
                  <c:v>Численность безработных, тыс.чел.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576.79999999999995</c:v>
                </c:pt>
                <c:pt idx="1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3A-4271-BF82-1C7BE10EA6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86166396395419"/>
          <c:y val="0.76140989341782883"/>
          <c:w val="0.71627667207209189"/>
          <c:h val="0.15293141292856841"/>
        </c:manualLayout>
      </c:layout>
      <c:overlay val="0"/>
      <c:txPr>
        <a:bodyPr/>
        <a:lstStyle/>
        <a:p>
          <a:pPr>
            <a:defRPr lang="ru-RU" sz="1000" b="1" i="0" u="none" strike="noStrike" kern="1200" baseline="0">
              <a:solidFill>
                <a:srgbClr val="5F96B7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72547494722857"/>
          <c:y val="0.18273681882073031"/>
          <c:w val="0.47562956836759851"/>
          <c:h val="0.583466587543555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52445"/>
            </a:solidFill>
          </c:spPr>
          <c:dPt>
            <c:idx val="0"/>
            <c:bubble3D val="0"/>
            <c:spPr>
              <a:solidFill>
                <a:srgbClr val="1588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3A-4271-BF82-1C7BE10EA6F1}"/>
              </c:ext>
            </c:extLst>
          </c:dPt>
          <c:dLbls>
            <c:dLbl>
              <c:idx val="0"/>
              <c:layout>
                <c:manualLayout>
                  <c:x val="0.29696326584291655"/>
                  <c:y val="-0.188621214662808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sz="1400" b="1" i="0" u="none" strike="noStrike" kern="1200" baseline="0" dirty="0">
                        <a:solidFill>
                          <a:srgbClr val="1588A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srgbClr val="1588A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593,2</a:t>
                    </a:r>
                    <a:endParaRPr lang="en-US" sz="1400" b="1" i="0" u="none" strike="noStrike" kern="1200" baseline="0" dirty="0">
                      <a:solidFill>
                        <a:srgbClr val="1588AC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23A-4271-BF82-1C7BE10EA6F1}"/>
                </c:ext>
              </c:extLst>
            </c:dLbl>
            <c:dLbl>
              <c:idx val="1"/>
              <c:layout>
                <c:manualLayout>
                  <c:x val="-5.9146616279925755E-2"/>
                  <c:y val="-8.34346794898677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E52445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 dirty="0" smtClean="0">
                        <a:solidFill>
                          <a:srgbClr val="E52445"/>
                        </a:solidFill>
                      </a:rPr>
                      <a:t>2</a:t>
                    </a:r>
                    <a:r>
                      <a:rPr lang="ru-RU" sz="1400" dirty="0" smtClean="0">
                        <a:solidFill>
                          <a:srgbClr val="E52445"/>
                        </a:solidFill>
                      </a:rPr>
                      <a:t>5,9</a:t>
                    </a:r>
                    <a:endParaRPr lang="en-US" sz="1400" dirty="0">
                      <a:solidFill>
                        <a:srgbClr val="E5244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3A-4271-BF82-1C7BE10EA6F1}"/>
                </c:ext>
              </c:extLst>
            </c:dLbl>
            <c:dLbl>
              <c:idx val="2"/>
              <c:layout>
                <c:manualLayout>
                  <c:x val="-0.13605654927230321"/>
                  <c:y val="-0.15682867822577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3A-4271-BF82-1C7BE10EA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83583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noFill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Численность занятых, тыс.чел</c:v>
                </c:pt>
                <c:pt idx="1">
                  <c:v>Численность безработных, тыс.чел.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593.20000000000005</c:v>
                </c:pt>
                <c:pt idx="1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3A-4271-BF82-1C7BE10EA6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lang="ru-RU" sz="1000" b="1" i="0" u="none" strike="noStrike" kern="1200" baseline="0">
                <a:solidFill>
                  <a:srgbClr val="5F96B7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000" b="1" i="0" u="none" strike="noStrike" kern="1200" baseline="0">
                <a:solidFill>
                  <a:srgbClr val="5F96B7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478083484366503E-2"/>
          <c:y val="0.77408165238501292"/>
          <c:w val="0.89999979632707916"/>
          <c:h val="0.16304295912138705"/>
        </c:manualLayout>
      </c:layout>
      <c:overlay val="0"/>
      <c:txPr>
        <a:bodyPr/>
        <a:lstStyle/>
        <a:p>
          <a:pPr>
            <a:defRPr lang="ru-RU" sz="1000" b="1" i="0" u="none" strike="noStrike" kern="1200" baseline="0">
              <a:solidFill>
                <a:srgbClr val="5F96B7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0.14474</cdr:x>
      <cdr:y>0.063</cdr:y>
    </cdr:from>
    <cdr:to>
      <cdr:x>0.36446</cdr:x>
      <cdr:y>0.14175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2528" y="299409"/>
          <a:ext cx="1218263" cy="3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0.35544</cdr:x>
      <cdr:y>0.85161</cdr:y>
    </cdr:from>
    <cdr:to>
      <cdr:x>0.50382</cdr:x>
      <cdr:y>0.91458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C5809A8C-FA34-4CFF-9584-5F3E1FC12DE1}"/>
            </a:ext>
          </a:extLst>
        </cdr:cNvPr>
        <cdr:cNvSpPr/>
      </cdr:nvSpPr>
      <cdr:spPr>
        <a:xfrm xmlns:a="http://schemas.openxmlformats.org/drawingml/2006/main">
          <a:off x="2370391" y="3329654"/>
          <a:ext cx="989518" cy="246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algn="ctr">
            <a:spcBef>
              <a:spcPts val="1000"/>
            </a:spcBef>
          </a:pPr>
          <a:r>
            <a:rPr lang="ru-RU" sz="1000" b="1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sz="1000" b="1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0.78978</cdr:x>
      <cdr:y>0.85326</cdr:y>
    </cdr:from>
    <cdr:to>
      <cdr:x>0.90144</cdr:x>
      <cdr:y>0.91623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D4FF6724-8676-4B1D-8736-DD63584754AA}"/>
            </a:ext>
          </a:extLst>
        </cdr:cNvPr>
        <cdr:cNvSpPr/>
      </cdr:nvSpPr>
      <cdr:spPr>
        <a:xfrm xmlns:a="http://schemas.openxmlformats.org/drawingml/2006/main">
          <a:off x="5266879" y="3336132"/>
          <a:ext cx="744640" cy="246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algn="ctr">
            <a:spcBef>
              <a:spcPts val="1000"/>
            </a:spcBef>
          </a:pPr>
          <a:r>
            <a:rPr lang="ru-RU" sz="1000" b="1" dirty="0" smtClean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  <a:endParaRPr lang="ru-RU" sz="1000" b="1" dirty="0">
            <a:solidFill>
              <a:srgbClr val="E1002B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0.10449</cdr:x>
      <cdr:y>0.79481</cdr:y>
    </cdr:from>
    <cdr:to>
      <cdr:x>0.60417</cdr:x>
      <cdr:y>0.84308</cdr:y>
    </cdr:to>
    <cdr:sp macro="" textlink="">
      <cdr:nvSpPr>
        <cdr:cNvPr id="5" name="Левая фигурная скобка 4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F7FB674C-0550-43DC-ABBE-DD9193CB4A0D}"/>
            </a:ext>
          </a:extLst>
        </cdr:cNvPr>
        <cdr:cNvSpPr/>
      </cdr:nvSpPr>
      <cdr:spPr>
        <a:xfrm xmlns:a="http://schemas.openxmlformats.org/drawingml/2006/main" rot="16200000">
          <a:off x="2268590" y="1535820"/>
          <a:ext cx="188723" cy="3332253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noFill xmlns:a="http://schemas.openxmlformats.org/drawingml/2006/main"/>
        <a:ln xmlns:a="http://schemas.openxmlformats.org/drawingml/2006/main" w="19050" cap="flat" cmpd="sng" algn="ctr">
          <a:solidFill>
            <a:sysClr val="windowText" lastClr="000000">
              <a:lumMod val="65000"/>
              <a:lumOff val="35000"/>
            </a:sys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>
            <a:solidFill>
              <a:srgbClr val="E1002B"/>
            </a:solidFill>
          </a:endParaRPr>
        </a:p>
        <a:p xmlns:a="http://schemas.openxmlformats.org/drawingml/2006/main">
          <a:pPr algn="ctr"/>
          <a:endParaRPr lang="ru-RU" dirty="0">
            <a:solidFill>
              <a:srgbClr val="E1002B"/>
            </a:solidFill>
          </a:endParaRPr>
        </a:p>
      </cdr:txBody>
    </cdr:sp>
  </cdr:relSizeAnchor>
  <cdr:relSizeAnchor xmlns:cdr="http://schemas.openxmlformats.org/drawingml/2006/chartDrawing">
    <cdr:from>
      <cdr:x>0.64342</cdr:x>
      <cdr:y>0.80216</cdr:y>
    </cdr:from>
    <cdr:to>
      <cdr:x>0.94641</cdr:x>
      <cdr:y>0.83577</cdr:y>
    </cdr:to>
    <cdr:sp macro="" textlink="">
      <cdr:nvSpPr>
        <cdr:cNvPr id="6" name="Левая фигурная скобка 5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96747FA4-EE32-4C5B-8A7B-F2CC5B80988F}"/>
            </a:ext>
          </a:extLst>
        </cdr:cNvPr>
        <cdr:cNvSpPr/>
      </cdr:nvSpPr>
      <cdr:spPr>
        <a:xfrm xmlns:a="http://schemas.openxmlformats.org/drawingml/2006/main" rot="16200000">
          <a:off x="5235432" y="2191731"/>
          <a:ext cx="131409" cy="2020594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E1002B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>
            <a:solidFill>
              <a:srgbClr val="E1002B"/>
            </a:solidFill>
          </a:endParaRPr>
        </a:p>
        <a:p xmlns:a="http://schemas.openxmlformats.org/drawingml/2006/main">
          <a:pPr algn="ctr"/>
          <a:endParaRPr lang="ru-RU" dirty="0">
            <a:solidFill>
              <a:srgbClr val="E1002B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0.01902</cdr:x>
      <cdr:y>0</cdr:y>
    </cdr:from>
    <cdr:to>
      <cdr:x>1</cdr:x>
      <cdr:y>0.0972</cdr:y>
    </cdr:to>
    <cdr:sp macro="" textlink="">
      <cdr:nvSpPr>
        <cdr:cNvPr id="2" name="TextBox 113"/>
        <cdr:cNvSpPr txBox="1"/>
      </cdr:nvSpPr>
      <cdr:spPr>
        <a:xfrm xmlns:a="http://schemas.openxmlformats.org/drawingml/2006/main">
          <a:off x="68368" y="0"/>
          <a:ext cx="3526169" cy="3314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84403" tIns="42202" rIns="84403" bIns="42202" rtlCol="0">
          <a:spAutoFit/>
        </a:bodyPr>
        <a:lstStyle xmlns:a="http://schemas.openxmlformats.org/drawingml/2006/main">
          <a:defPPr>
            <a:defRPr lang="ru-RU"/>
          </a:defPPr>
          <a:lvl1pPr marL="0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02463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04926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07388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09851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2314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014777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517240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019702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5F96B7"/>
              </a:solidFill>
              <a:latin typeface="Arial" panose="020B0604020202020204" pitchFamily="34" charset="0"/>
            </a:rPr>
            <a:t>Май 2021 </a:t>
          </a:r>
          <a:r>
            <a:rPr lang="ru-RU" sz="1600" b="1" dirty="0">
              <a:solidFill>
                <a:srgbClr val="5F96B7"/>
              </a:solidFill>
              <a:latin typeface="Arial" panose="020B0604020202020204" pitchFamily="34" charset="0"/>
            </a:rPr>
            <a:t>года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0.03538</cdr:y>
    </cdr:from>
    <cdr:to>
      <cdr:x>0.90826</cdr:x>
      <cdr:y>0.13191</cdr:y>
    </cdr:to>
    <cdr:sp macro="" textlink="">
      <cdr:nvSpPr>
        <cdr:cNvPr id="2" name="TextBox 113"/>
        <cdr:cNvSpPr txBox="1"/>
      </cdr:nvSpPr>
      <cdr:spPr>
        <a:xfrm xmlns:a="http://schemas.openxmlformats.org/drawingml/2006/main">
          <a:off x="0" y="121487"/>
          <a:ext cx="3121583" cy="3314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84403" tIns="42202" rIns="84403" bIns="42202" rtlCol="0">
          <a:spAutoFit/>
        </a:bodyPr>
        <a:lstStyle xmlns:a="http://schemas.openxmlformats.org/drawingml/2006/main">
          <a:defPPr>
            <a:defRPr lang="ru-RU"/>
          </a:defPPr>
          <a:lvl1pPr marL="0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02463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04926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07388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09851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2314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014777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517240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019702" algn="l" defTabSz="1004926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5F96B7"/>
              </a:solidFill>
              <a:latin typeface="Arial" panose="020B0604020202020204" pitchFamily="34" charset="0"/>
            </a:rPr>
            <a:t>Май 2022 </a:t>
          </a:r>
          <a:r>
            <a:rPr lang="ru-RU" sz="1600" b="1" dirty="0">
              <a:solidFill>
                <a:srgbClr val="5F96B7"/>
              </a:solidFill>
              <a:latin typeface="Arial" panose="020B0604020202020204" pitchFamily="34" charset="0"/>
            </a:rPr>
            <a:t>года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889F-5BE1-46CF-9A01-18002AFD9EF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4846320" y="11729720"/>
            <a:ext cx="175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5F96B7"/>
                </a:solidFill>
                <a:latin typeface="Arial" pitchFamily="34" charset="0"/>
                <a:cs typeface="Arial" pitchFamily="34" charset="0"/>
              </a:rPr>
              <a:t>УЛЬЯНОВСКСТАТ</a:t>
            </a:r>
          </a:p>
        </p:txBody>
      </p:sp>
    </p:spTree>
    <p:extLst>
      <p:ext uri="{BB962C8B-B14F-4D97-AF65-F5344CB8AC3E}">
        <p14:creationId xmlns:p14="http://schemas.microsoft.com/office/powerpoint/2010/main" val="327148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889F-5BE1-46CF-9A01-18002AFD9EF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240" y="11300181"/>
            <a:ext cx="218027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DAA2-91FD-47B4-8B64-EE41DD121E34}" type="slidenum">
              <a:rPr lang="ru-RU" smtClean="0"/>
              <a:pPr/>
              <a:t>‹#›</a:t>
            </a:fld>
            <a:r>
              <a:rPr lang="ru-RU" sz="1400" dirty="0" smtClean="0">
                <a:solidFill>
                  <a:srgbClr val="5F9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УЛЬЯНОВСКСТАТ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42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11661" y="2278357"/>
            <a:ext cx="3135996" cy="91135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rgbClr val="F8B506"/>
              </a:solidFill>
              <a:latin typeface="Arial Cyr" panose="020B0604020202020204" pitchFamily="34" charset="0"/>
            </a:endParaRP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921220" y="3148814"/>
            <a:ext cx="1267266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F8B506"/>
              </a:solidFill>
              <a:latin typeface="Arial Cyr" panose="020B0604020202020204" pitchFamily="34" charset="0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xmlns="" id="{ADF91B27-1B7C-426B-8782-F23484060409}"/>
              </a:ext>
            </a:extLst>
          </p:cNvPr>
          <p:cNvSpPr txBox="1"/>
          <p:nvPr/>
        </p:nvSpPr>
        <p:spPr>
          <a:xfrm>
            <a:off x="632355" y="211540"/>
            <a:ext cx="58821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914400"/>
            <a:r>
              <a:rPr lang="ru-RU" b="1" dirty="0" smtClean="0">
                <a:solidFill>
                  <a:srgbClr val="00619E"/>
                </a:solidFill>
                <a:latin typeface="Arial"/>
                <a:ea typeface="+mj-ea"/>
                <a:cs typeface="Arial"/>
              </a:rPr>
              <a:t>ЧИСЛЕННОСТЬ РАБОЧЕЙ СИЛЫ* </a:t>
            </a:r>
          </a:p>
          <a:p>
            <a:pPr marL="12700" algn="ctr" defTabSz="914400"/>
            <a:r>
              <a:rPr lang="ru-RU" b="1" dirty="0" smtClean="0">
                <a:solidFill>
                  <a:srgbClr val="00619E"/>
                </a:solidFill>
                <a:latin typeface="Arial"/>
                <a:ea typeface="+mj-ea"/>
                <a:cs typeface="Arial"/>
              </a:rPr>
              <a:t>УЛЬЯНОВСКОЙ ОБЛАСТИ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xmlns="" id="{ADF91B27-1B7C-426B-8782-F23484060409}"/>
              </a:ext>
            </a:extLst>
          </p:cNvPr>
          <p:cNvSpPr txBox="1"/>
          <p:nvPr/>
        </p:nvSpPr>
        <p:spPr>
          <a:xfrm>
            <a:off x="2185530" y="1038104"/>
            <a:ext cx="26150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914400"/>
            <a:r>
              <a:rPr lang="ru-RU" sz="1600" b="1" dirty="0" smtClean="0">
                <a:solidFill>
                  <a:srgbClr val="5F96B7"/>
                </a:solidFill>
                <a:latin typeface="Arial" panose="020B0604020202020204" pitchFamily="34" charset="0"/>
              </a:rPr>
              <a:t>Май 2022 года</a:t>
            </a:r>
          </a:p>
          <a:p>
            <a:pPr marL="12700" defTabSz="914400"/>
            <a:endParaRPr sz="16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38785" y="2344285"/>
            <a:ext cx="1944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8B506"/>
                </a:solidFill>
                <a:latin typeface="Arial" pitchFamily="34" charset="0"/>
                <a:cs typeface="Arial" pitchFamily="34" charset="0"/>
              </a:rPr>
              <a:t>  25,9</a:t>
            </a:r>
            <a:r>
              <a:rPr lang="ru-RU" sz="2800" b="1" dirty="0" smtClean="0">
                <a:solidFill>
                  <a:srgbClr val="E0002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5F96B7"/>
                </a:solidFill>
                <a:latin typeface="Arial" pitchFamily="34" charset="0"/>
                <a:cs typeface="Arial" pitchFamily="34" charset="0"/>
              </a:rPr>
              <a:t>тыс. чел.       </a:t>
            </a:r>
            <a:r>
              <a:rPr lang="en-US" sz="1200" b="1" dirty="0" smtClean="0">
                <a:solidFill>
                  <a:srgbClr val="5F96B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5F96B7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200" b="1" dirty="0" smtClean="0">
                <a:solidFill>
                  <a:srgbClr val="5F96B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5F96B7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200" b="1" dirty="0">
              <a:solidFill>
                <a:srgbClr val="5F96B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38785" y="1319275"/>
            <a:ext cx="186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8B506"/>
                </a:solidFill>
                <a:latin typeface="Arial" pitchFamily="34" charset="0"/>
                <a:cs typeface="Arial" pitchFamily="34" charset="0"/>
              </a:rPr>
              <a:t>619,1 </a:t>
            </a:r>
            <a:r>
              <a:rPr lang="ru-RU" sz="1200" b="1" dirty="0" smtClean="0">
                <a:solidFill>
                  <a:srgbClr val="5F96B7"/>
                </a:solidFill>
                <a:latin typeface="Arial" pitchFamily="34" charset="0"/>
                <a:cs typeface="Arial" pitchFamily="34" charset="0"/>
              </a:rPr>
              <a:t>тыс. чел.</a:t>
            </a:r>
            <a:endParaRPr lang="ru-RU" sz="1200" b="1" dirty="0">
              <a:solidFill>
                <a:srgbClr val="5F96B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38785" y="1859864"/>
            <a:ext cx="186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8B506"/>
                </a:solidFill>
                <a:latin typeface="Arial" pitchFamily="34" charset="0"/>
                <a:cs typeface="Arial" pitchFamily="34" charset="0"/>
              </a:rPr>
              <a:t>593,2 </a:t>
            </a:r>
            <a:r>
              <a:rPr lang="ru-RU" sz="1200" b="1" dirty="0" smtClean="0">
                <a:solidFill>
                  <a:srgbClr val="5F96B7"/>
                </a:solidFill>
                <a:latin typeface="Arial" pitchFamily="34" charset="0"/>
                <a:cs typeface="Arial" pitchFamily="34" charset="0"/>
              </a:rPr>
              <a:t>тыс. чел.   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78691" y="1491490"/>
            <a:ext cx="3511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8B3C3"/>
                </a:solidFill>
                <a:latin typeface="Arial" pitchFamily="34" charset="0"/>
                <a:cs typeface="Arial" pitchFamily="34" charset="0"/>
              </a:rPr>
              <a:t>Численность</a:t>
            </a:r>
            <a:r>
              <a:rPr lang="ru-RU" sz="1400" b="1" dirty="0" smtClean="0">
                <a:solidFill>
                  <a:srgbClr val="08B3C3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 рабочей силы</a:t>
            </a:r>
            <a:endParaRPr lang="ru-RU" sz="1400" b="1" dirty="0">
              <a:solidFill>
                <a:srgbClr val="08B3C3"/>
              </a:solidFill>
              <a:latin typeface="Arial Cyr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78691" y="1972826"/>
            <a:ext cx="2925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8B3C3"/>
                </a:solidFill>
                <a:latin typeface="Arial" pitchFamily="34" charset="0"/>
                <a:cs typeface="Arial" pitchFamily="34" charset="0"/>
              </a:rPr>
              <a:t>Численность занятых</a:t>
            </a:r>
            <a:endParaRPr lang="ru-RU" sz="1400" b="1" dirty="0">
              <a:solidFill>
                <a:srgbClr val="08B3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78691" y="2518102"/>
            <a:ext cx="3576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8B3C3"/>
                </a:solidFill>
                <a:latin typeface="Arial" pitchFamily="34" charset="0"/>
                <a:cs typeface="Arial" pitchFamily="34" charset="0"/>
              </a:rPr>
              <a:t>Численность безработных</a:t>
            </a:r>
            <a:endParaRPr lang="ru-RU" sz="1400" b="1" dirty="0">
              <a:solidFill>
                <a:srgbClr val="08B3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73_LE~1\AppData\Local\Temp\Rar$DIa8764.37803\Безработ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491" y="2334988"/>
            <a:ext cx="620486" cy="489856"/>
          </a:xfrm>
          <a:prstGeom prst="rect">
            <a:avLst/>
          </a:prstGeom>
          <a:noFill/>
        </p:spPr>
      </p:pic>
      <p:pic>
        <p:nvPicPr>
          <p:cNvPr id="1027" name="Picture 3" descr="C:\Users\P73_LE~1\AppData\Local\Temp\Rar$DIa8764.17741\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20" y="1812471"/>
            <a:ext cx="625929" cy="625929"/>
          </a:xfrm>
          <a:prstGeom prst="rect">
            <a:avLst/>
          </a:prstGeom>
          <a:noFill/>
        </p:spPr>
      </p:pic>
      <p:pic>
        <p:nvPicPr>
          <p:cNvPr id="41" name="Picture 2" descr="C:\Users\P73_LE~1\AppData\Local\Temp\Rar$DIa8764.37803\Безработиц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141" y="1353760"/>
            <a:ext cx="593098" cy="458711"/>
          </a:xfrm>
          <a:prstGeom prst="rect">
            <a:avLst/>
          </a:prstGeom>
          <a:noFill/>
        </p:spPr>
      </p:pic>
      <p:pic>
        <p:nvPicPr>
          <p:cNvPr id="43" name="Picture 3" descr="C:\Users\P73_LE~1\AppData\Local\Temp\Rar$DIa8764.17741\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80" y="1287573"/>
            <a:ext cx="520258" cy="576000"/>
          </a:xfrm>
          <a:prstGeom prst="rect">
            <a:avLst/>
          </a:prstGeom>
          <a:noFill/>
        </p:spPr>
      </p:pic>
      <p:graphicFrame>
        <p:nvGraphicFramePr>
          <p:cNvPr id="4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280036"/>
              </p:ext>
            </p:extLst>
          </p:nvPr>
        </p:nvGraphicFramePr>
        <p:xfrm>
          <a:off x="0" y="2824844"/>
          <a:ext cx="6668814" cy="390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635801"/>
              </p:ext>
            </p:extLst>
          </p:nvPr>
        </p:nvGraphicFramePr>
        <p:xfrm>
          <a:off x="3429000" y="6953155"/>
          <a:ext cx="3594537" cy="341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055257"/>
              </p:ext>
            </p:extLst>
          </p:nvPr>
        </p:nvGraphicFramePr>
        <p:xfrm>
          <a:off x="12516" y="6831752"/>
          <a:ext cx="3436883" cy="343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488732" y="10652728"/>
            <a:ext cx="2776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F96B7"/>
                </a:solidFill>
                <a:latin typeface="Arial" panose="020B0604020202020204" pitchFamily="34" charset="0"/>
              </a:rPr>
              <a:t>Уровень</a:t>
            </a:r>
            <a:r>
              <a:rPr lang="ru-RU" sz="1400" b="1" dirty="0" smtClean="0">
                <a:solidFill>
                  <a:srgbClr val="5F96B7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5F96B7"/>
                </a:solidFill>
                <a:latin typeface="Arial" panose="020B0604020202020204" pitchFamily="34" charset="0"/>
              </a:rPr>
              <a:t>безработицы</a:t>
            </a:r>
          </a:p>
          <a:p>
            <a:pPr algn="ctr"/>
            <a:r>
              <a:rPr lang="ru-RU" sz="1400" b="1" dirty="0" smtClean="0">
                <a:solidFill>
                  <a:srgbClr val="5F96B7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8B506"/>
                </a:solidFill>
                <a:latin typeface="Arial" pitchFamily="34" charset="0"/>
                <a:cs typeface="Arial" pitchFamily="34" charset="0"/>
              </a:rPr>
              <a:t>4,2%</a:t>
            </a:r>
            <a:endParaRPr lang="ru-RU" sz="2800" b="1" dirty="0">
              <a:solidFill>
                <a:srgbClr val="F8B5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46601" y="10689304"/>
            <a:ext cx="26405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F96B7"/>
                </a:solidFill>
                <a:latin typeface="Arial" panose="020B0604020202020204" pitchFamily="34" charset="0"/>
              </a:rPr>
              <a:t>Уровень безработицы  </a:t>
            </a:r>
            <a:r>
              <a:rPr lang="ru-RU" sz="2800" b="1" dirty="0" smtClean="0">
                <a:solidFill>
                  <a:srgbClr val="F8B506"/>
                </a:solidFill>
                <a:latin typeface="Arial" pitchFamily="34" charset="0"/>
                <a:cs typeface="Arial" pitchFamily="34" charset="0"/>
              </a:rPr>
              <a:t>4,7%</a:t>
            </a:r>
            <a:endParaRPr lang="ru-RU" sz="2800" b="1" dirty="0">
              <a:solidFill>
                <a:srgbClr val="F8B50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567164" y="6831752"/>
            <a:ext cx="1723673" cy="3531448"/>
            <a:chOff x="1687153" y="2617437"/>
            <a:chExt cx="1440159" cy="2077860"/>
          </a:xfrm>
        </p:grpSpPr>
        <p:pic>
          <p:nvPicPr>
            <p:cNvPr id="60" name="Slide"/>
            <p:cNvPicPr>
              <a:picLocks noChangeAspect="1"/>
            </p:cNvPicPr>
            <p:nvPr/>
          </p:nvPicPr>
          <p:blipFill rotWithShape="1">
            <a:blip r:embed="rId8" cstate="print"/>
            <a:srcRect l="16696" t="31702" r="66607" b="63803"/>
            <a:stretch/>
          </p:blipFill>
          <p:spPr>
            <a:xfrm>
              <a:off x="1687153" y="2617437"/>
              <a:ext cx="1440159" cy="319883"/>
            </a:xfrm>
            <a:prstGeom prst="rect">
              <a:avLst/>
            </a:prstGeom>
          </p:spPr>
        </p:pic>
        <p:pic>
          <p:nvPicPr>
            <p:cNvPr id="61" name="Slide"/>
            <p:cNvPicPr>
              <a:picLocks noChangeAspect="1"/>
            </p:cNvPicPr>
            <p:nvPr/>
          </p:nvPicPr>
          <p:blipFill rotWithShape="1">
            <a:blip r:embed="rId8" cstate="print"/>
            <a:srcRect l="23820" t="35312" r="73582" b="35978"/>
            <a:stretch/>
          </p:blipFill>
          <p:spPr>
            <a:xfrm>
              <a:off x="2302240" y="2896764"/>
              <a:ext cx="223215" cy="1708045"/>
            </a:xfrm>
            <a:prstGeom prst="rect">
              <a:avLst/>
            </a:prstGeom>
          </p:spPr>
        </p:pic>
        <p:pic>
          <p:nvPicPr>
            <p:cNvPr id="62" name="Slide"/>
            <p:cNvPicPr>
              <a:picLocks noChangeAspect="1"/>
            </p:cNvPicPr>
            <p:nvPr/>
          </p:nvPicPr>
          <p:blipFill rotWithShape="1">
            <a:blip r:embed="rId8" cstate="print"/>
            <a:srcRect l="16564" t="63696" r="66746" b="33175"/>
            <a:stretch/>
          </p:blipFill>
          <p:spPr>
            <a:xfrm>
              <a:off x="1691680" y="4509121"/>
              <a:ext cx="1412664" cy="186176"/>
            </a:xfrm>
            <a:prstGeom prst="rect">
              <a:avLst/>
            </a:prstGeom>
          </p:spPr>
        </p:pic>
      </p:grpSp>
      <p:pic>
        <p:nvPicPr>
          <p:cNvPr id="63" name="Slide"/>
          <p:cNvPicPr>
            <a:picLocks noChangeAspect="1"/>
          </p:cNvPicPr>
          <p:nvPr/>
        </p:nvPicPr>
        <p:blipFill rotWithShape="1">
          <a:blip r:embed="rId8" cstate="print"/>
          <a:srcRect l="6190" t="3549" r="91665" b="85107"/>
          <a:stretch/>
        </p:blipFill>
        <p:spPr>
          <a:xfrm>
            <a:off x="3282823" y="10363200"/>
            <a:ext cx="280075" cy="119292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67310" y="11556125"/>
            <a:ext cx="64277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5F96B7"/>
                </a:solidFill>
                <a:latin typeface="Arial" pitchFamily="34" charset="0"/>
                <a:cs typeface="Arial" pitchFamily="34" charset="0"/>
              </a:rPr>
              <a:t>* По данным выборочного обследования рабочей силы (в возрасте 15 лет и старше) в среднем за три последних месяца</a:t>
            </a: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122</Words>
  <Application>Microsoft Office PowerPoint</Application>
  <PresentationFormat>Произвольный</PresentationFormat>
  <Paragraphs>66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Pd-7</dc:creator>
  <cp:lastModifiedBy>420 Отдел статистики труда</cp:lastModifiedBy>
  <cp:revision>98</cp:revision>
  <dcterms:created xsi:type="dcterms:W3CDTF">2020-12-28T10:03:05Z</dcterms:created>
  <dcterms:modified xsi:type="dcterms:W3CDTF">2022-06-30T12:35:18Z</dcterms:modified>
</cp:coreProperties>
</file>